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Montserrat Medium" panose="00000600000000000000" pitchFamily="2" charset="0"/>
      <p:regular r:id="rId10"/>
    </p:embeddedFont>
    <p:embeddedFont>
      <p:font typeface="Neue Machina Ultra-Bold" panose="020B0604020202020204" charset="0"/>
      <p:regular r:id="rId11"/>
      <p:bold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8B16514-6AB7-4235-9A4E-5CDE7FB1D6D2}" v="18" dt="2024-09-27T17:10:02.59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1" d="100"/>
          <a:sy n="51" d="100"/>
        </p:scale>
        <p:origin x="898" y="43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jpe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12" Type="http://schemas.openxmlformats.org/officeDocument/2006/relationships/image" Target="../media/image11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12" Type="http://schemas.openxmlformats.org/officeDocument/2006/relationships/image" Target="../media/image1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1.jpeg"/><Relationship Id="rId5" Type="http://schemas.openxmlformats.org/officeDocument/2006/relationships/image" Target="../media/image4.svg"/><Relationship Id="rId10" Type="http://schemas.openxmlformats.org/officeDocument/2006/relationships/image" Target="../media/image15.png"/><Relationship Id="rId4" Type="http://schemas.openxmlformats.org/officeDocument/2006/relationships/image" Target="../media/image3.png"/><Relationship Id="rId9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6.svg"/><Relationship Id="rId7" Type="http://schemas.openxmlformats.org/officeDocument/2006/relationships/image" Target="../media/image4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11" Type="http://schemas.openxmlformats.org/officeDocument/2006/relationships/image" Target="../media/image12.jpeg"/><Relationship Id="rId5" Type="http://schemas.openxmlformats.org/officeDocument/2006/relationships/image" Target="../media/image2.svg"/><Relationship Id="rId10" Type="http://schemas.openxmlformats.org/officeDocument/2006/relationships/image" Target="../media/image11.jpeg"/><Relationship Id="rId4" Type="http://schemas.openxmlformats.org/officeDocument/2006/relationships/image" Target="../media/image1.png"/><Relationship Id="rId9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2.svg"/><Relationship Id="rId7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12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2.svg"/><Relationship Id="rId7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12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2.svg"/><Relationship Id="rId7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4.svg"/><Relationship Id="rId10" Type="http://schemas.openxmlformats.org/officeDocument/2006/relationships/image" Target="../media/image12.jpeg"/><Relationship Id="rId4" Type="http://schemas.openxmlformats.org/officeDocument/2006/relationships/image" Target="../media/image3.png"/><Relationship Id="rId9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4.svg"/><Relationship Id="rId7" Type="http://schemas.openxmlformats.org/officeDocument/2006/relationships/image" Target="../media/image2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2.svg"/><Relationship Id="rId4" Type="http://schemas.openxmlformats.org/officeDocument/2006/relationships/image" Target="../media/image1.png"/><Relationship Id="rId9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10" Type="http://schemas.openxmlformats.org/officeDocument/2006/relationships/image" Target="../media/image12.jpeg"/><Relationship Id="rId4" Type="http://schemas.openxmlformats.org/officeDocument/2006/relationships/image" Target="../media/image3.png"/><Relationship Id="rId9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875567" y="-4926720"/>
            <a:ext cx="9808535" cy="9808535"/>
          </a:xfrm>
          <a:custGeom>
            <a:avLst/>
            <a:gdLst/>
            <a:ahLst/>
            <a:cxnLst/>
            <a:rect l="l" t="t" r="r" b="b"/>
            <a:pathLst>
              <a:path w="9808535" h="9808535">
                <a:moveTo>
                  <a:pt x="0" y="0"/>
                </a:moveTo>
                <a:lnTo>
                  <a:pt x="9808534" y="0"/>
                </a:lnTo>
                <a:lnTo>
                  <a:pt x="9808534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-1271731" y="6544095"/>
            <a:ext cx="6009009" cy="6009009"/>
          </a:xfrm>
          <a:custGeom>
            <a:avLst/>
            <a:gdLst/>
            <a:ahLst/>
            <a:cxnLst/>
            <a:rect l="l" t="t" r="r" b="b"/>
            <a:pathLst>
              <a:path w="6009009" h="6009009">
                <a:moveTo>
                  <a:pt x="0" y="0"/>
                </a:moveTo>
                <a:lnTo>
                  <a:pt x="6009009" y="0"/>
                </a:lnTo>
                <a:lnTo>
                  <a:pt x="6009009" y="6009010"/>
                </a:lnTo>
                <a:lnTo>
                  <a:pt x="0" y="60090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8100000">
            <a:off x="11884038" y="6896830"/>
            <a:ext cx="8209501" cy="6060105"/>
          </a:xfrm>
          <a:custGeom>
            <a:avLst/>
            <a:gdLst/>
            <a:ahLst/>
            <a:cxnLst/>
            <a:rect l="l" t="t" r="r" b="b"/>
            <a:pathLst>
              <a:path w="8209501" h="6060105">
                <a:moveTo>
                  <a:pt x="0" y="0"/>
                </a:moveTo>
                <a:lnTo>
                  <a:pt x="8209501" y="0"/>
                </a:lnTo>
                <a:lnTo>
                  <a:pt x="8209501" y="6060105"/>
                </a:lnTo>
                <a:lnTo>
                  <a:pt x="0" y="606010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 rot="-1393429">
            <a:off x="12271558" y="6401948"/>
            <a:ext cx="4723918" cy="2308815"/>
          </a:xfrm>
          <a:custGeom>
            <a:avLst/>
            <a:gdLst/>
            <a:ahLst/>
            <a:cxnLst/>
            <a:rect l="l" t="t" r="r" b="b"/>
            <a:pathLst>
              <a:path w="4723918" h="2308815">
                <a:moveTo>
                  <a:pt x="0" y="0"/>
                </a:moveTo>
                <a:lnTo>
                  <a:pt x="4723917" y="0"/>
                </a:lnTo>
                <a:lnTo>
                  <a:pt x="4723917" y="2308815"/>
                </a:lnTo>
                <a:lnTo>
                  <a:pt x="0" y="230881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6980261" y="5943223"/>
            <a:ext cx="4327479" cy="600872"/>
          </a:xfrm>
          <a:custGeom>
            <a:avLst/>
            <a:gdLst/>
            <a:ahLst/>
            <a:cxnLst/>
            <a:rect l="l" t="t" r="r" b="b"/>
            <a:pathLst>
              <a:path w="4327479" h="600872">
                <a:moveTo>
                  <a:pt x="0" y="0"/>
                </a:moveTo>
                <a:lnTo>
                  <a:pt x="4327478" y="0"/>
                </a:lnTo>
                <a:lnTo>
                  <a:pt x="4327478" y="600872"/>
                </a:lnTo>
                <a:lnTo>
                  <a:pt x="0" y="60087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t="-71533" b="-715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732774" y="2271889"/>
            <a:ext cx="3597907" cy="3671334"/>
          </a:xfrm>
          <a:custGeom>
            <a:avLst/>
            <a:gdLst/>
            <a:ahLst/>
            <a:cxnLst/>
            <a:rect l="l" t="t" r="r" b="b"/>
            <a:pathLst>
              <a:path w="3597907" h="3671334">
                <a:moveTo>
                  <a:pt x="0" y="0"/>
                </a:moveTo>
                <a:lnTo>
                  <a:pt x="3597907" y="0"/>
                </a:lnTo>
                <a:lnTo>
                  <a:pt x="3597907" y="3671334"/>
                </a:lnTo>
                <a:lnTo>
                  <a:pt x="0" y="3671334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 rot="3042606">
            <a:off x="-947227" y="8169399"/>
            <a:ext cx="4602247" cy="3514966"/>
          </a:xfrm>
          <a:custGeom>
            <a:avLst/>
            <a:gdLst/>
            <a:ahLst/>
            <a:cxnLst/>
            <a:rect l="l" t="t" r="r" b="b"/>
            <a:pathLst>
              <a:path w="4602247" h="3514966">
                <a:moveTo>
                  <a:pt x="0" y="0"/>
                </a:moveTo>
                <a:lnTo>
                  <a:pt x="4602247" y="0"/>
                </a:lnTo>
                <a:lnTo>
                  <a:pt x="4602247" y="3514967"/>
                </a:lnTo>
                <a:lnTo>
                  <a:pt x="0" y="3514967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>
            <a:off x="0" y="0"/>
            <a:ext cx="18288000" cy="1312388"/>
          </a:xfrm>
          <a:custGeom>
            <a:avLst/>
            <a:gdLst/>
            <a:ahLst/>
            <a:cxnLst/>
            <a:rect l="l" t="t" r="r" b="b"/>
            <a:pathLst>
              <a:path w="18288000" h="1312388">
                <a:moveTo>
                  <a:pt x="0" y="0"/>
                </a:moveTo>
                <a:lnTo>
                  <a:pt x="18288000" y="0"/>
                </a:lnTo>
                <a:lnTo>
                  <a:pt x="18288000" y="1312388"/>
                </a:lnTo>
                <a:lnTo>
                  <a:pt x="0" y="1312388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t="-17505" b="-2010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>
            <a:off x="0" y="8958436"/>
            <a:ext cx="18288000" cy="1328564"/>
          </a:xfrm>
          <a:custGeom>
            <a:avLst/>
            <a:gdLst/>
            <a:ahLst/>
            <a:cxnLst/>
            <a:rect l="l" t="t" r="r" b="b"/>
            <a:pathLst>
              <a:path w="18288000" h="1328564">
                <a:moveTo>
                  <a:pt x="0" y="0"/>
                </a:moveTo>
                <a:lnTo>
                  <a:pt x="18288000" y="0"/>
                </a:lnTo>
                <a:lnTo>
                  <a:pt x="18288000" y="1328564"/>
                </a:lnTo>
                <a:lnTo>
                  <a:pt x="0" y="1328564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t="-17291" b="-1921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TextBox 11"/>
          <p:cNvSpPr txBox="1"/>
          <p:nvPr/>
        </p:nvSpPr>
        <p:spPr>
          <a:xfrm>
            <a:off x="2419979" y="4134227"/>
            <a:ext cx="13448042" cy="18090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740"/>
              </a:lnSpc>
            </a:pPr>
            <a:r>
              <a:rPr lang="en-US" sz="10529" b="1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IEEE SSH 2024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7640979" y="6000308"/>
            <a:ext cx="3006042" cy="8963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21"/>
              </a:lnSpc>
            </a:pPr>
            <a:r>
              <a:rPr lang="en-US" sz="2586" b="1">
                <a:solidFill>
                  <a:srgbClr val="01204C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HACKATHON</a:t>
            </a:r>
          </a:p>
          <a:p>
            <a:pPr algn="ctr">
              <a:lnSpc>
                <a:spcPts val="3621"/>
              </a:lnSpc>
            </a:pPr>
            <a:r>
              <a:rPr lang="en-US" sz="2586" b="1">
                <a:solidFill>
                  <a:srgbClr val="01204C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KATHON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875567" y="-5108501"/>
            <a:ext cx="9808535" cy="9808535"/>
          </a:xfrm>
          <a:custGeom>
            <a:avLst/>
            <a:gdLst/>
            <a:ahLst/>
            <a:cxnLst/>
            <a:rect l="l" t="t" r="r" b="b"/>
            <a:pathLst>
              <a:path w="9808535" h="9808535">
                <a:moveTo>
                  <a:pt x="0" y="0"/>
                </a:moveTo>
                <a:lnTo>
                  <a:pt x="9808534" y="0"/>
                </a:lnTo>
                <a:lnTo>
                  <a:pt x="9808534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-1823539" y="6359184"/>
            <a:ext cx="8086060" cy="8086060"/>
          </a:xfrm>
          <a:custGeom>
            <a:avLst/>
            <a:gdLst/>
            <a:ahLst/>
            <a:cxnLst/>
            <a:rect l="l" t="t" r="r" b="b"/>
            <a:pathLst>
              <a:path w="8086060" h="8086060">
                <a:moveTo>
                  <a:pt x="0" y="0"/>
                </a:moveTo>
                <a:lnTo>
                  <a:pt x="8086060" y="0"/>
                </a:lnTo>
                <a:lnTo>
                  <a:pt x="8086060" y="8086061"/>
                </a:lnTo>
                <a:lnTo>
                  <a:pt x="0" y="80860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5400000">
            <a:off x="9029493" y="1664950"/>
            <a:ext cx="12718369" cy="9388469"/>
          </a:xfrm>
          <a:custGeom>
            <a:avLst/>
            <a:gdLst/>
            <a:ahLst/>
            <a:cxnLst/>
            <a:rect l="l" t="t" r="r" b="b"/>
            <a:pathLst>
              <a:path w="12718369" h="9388469">
                <a:moveTo>
                  <a:pt x="0" y="0"/>
                </a:moveTo>
                <a:lnTo>
                  <a:pt x="12718369" y="0"/>
                </a:lnTo>
                <a:lnTo>
                  <a:pt x="12718369" y="9388469"/>
                </a:lnTo>
                <a:lnTo>
                  <a:pt x="0" y="938846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533898" y="2346313"/>
            <a:ext cx="2292647" cy="2635226"/>
          </a:xfrm>
          <a:custGeom>
            <a:avLst/>
            <a:gdLst/>
            <a:ahLst/>
            <a:cxnLst/>
            <a:rect l="l" t="t" r="r" b="b"/>
            <a:pathLst>
              <a:path w="2292647" h="2635226">
                <a:moveTo>
                  <a:pt x="0" y="0"/>
                </a:moveTo>
                <a:lnTo>
                  <a:pt x="2292647" y="0"/>
                </a:lnTo>
                <a:lnTo>
                  <a:pt x="2292647" y="2635227"/>
                </a:lnTo>
                <a:lnTo>
                  <a:pt x="0" y="263522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 rot="1953174">
            <a:off x="-59279" y="8766770"/>
            <a:ext cx="5153321" cy="3040459"/>
          </a:xfrm>
          <a:custGeom>
            <a:avLst/>
            <a:gdLst/>
            <a:ahLst/>
            <a:cxnLst/>
            <a:rect l="l" t="t" r="r" b="b"/>
            <a:pathLst>
              <a:path w="5153321" h="3040459">
                <a:moveTo>
                  <a:pt x="0" y="0"/>
                </a:moveTo>
                <a:lnTo>
                  <a:pt x="5153321" y="0"/>
                </a:lnTo>
                <a:lnTo>
                  <a:pt x="5153321" y="3040460"/>
                </a:lnTo>
                <a:lnTo>
                  <a:pt x="0" y="3040460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2726913" y="1664932"/>
            <a:ext cx="6888896" cy="7185289"/>
          </a:xfrm>
          <a:custGeom>
            <a:avLst/>
            <a:gdLst/>
            <a:ahLst/>
            <a:cxnLst/>
            <a:rect l="l" t="t" r="r" b="b"/>
            <a:pathLst>
              <a:path w="6888896" h="7185289">
                <a:moveTo>
                  <a:pt x="0" y="0"/>
                </a:moveTo>
                <a:lnTo>
                  <a:pt x="6888897" y="0"/>
                </a:lnTo>
                <a:lnTo>
                  <a:pt x="6888897" y="7185290"/>
                </a:lnTo>
                <a:lnTo>
                  <a:pt x="0" y="718529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4572000" y="1985584"/>
            <a:ext cx="9702030" cy="10849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9505"/>
              </a:lnSpc>
            </a:pPr>
            <a:r>
              <a:rPr lang="en-US" sz="5400" b="1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TEAM NAME:CODE WAVE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641617" y="4014192"/>
            <a:ext cx="10240235" cy="4647362"/>
          </a:xfrm>
          <a:prstGeom prst="rect">
            <a:avLst/>
          </a:prstGeom>
        </p:spPr>
        <p:txBody>
          <a:bodyPr lIns="0" tIns="0" rIns="0" bIns="0" rtlCol="0" anchor="ctr">
            <a:spAutoFit/>
          </a:bodyPr>
          <a:lstStyle/>
          <a:p>
            <a:pPr algn="ctr">
              <a:lnSpc>
                <a:spcPts val="9384"/>
              </a:lnSpc>
            </a:pPr>
            <a:r>
              <a:rPr lang="en-US" sz="4000" b="1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TEAM MEMBERS NAME:</a:t>
            </a:r>
          </a:p>
          <a:p>
            <a:pPr algn="ctr">
              <a:lnSpc>
                <a:spcPts val="9384"/>
              </a:lnSpc>
            </a:pPr>
            <a:r>
              <a:rPr lang="en-US" sz="4000" b="1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ADITYA KUMAR(LEADER)</a:t>
            </a:r>
          </a:p>
          <a:p>
            <a:pPr algn="ctr">
              <a:lnSpc>
                <a:spcPts val="9384"/>
              </a:lnSpc>
            </a:pPr>
            <a:r>
              <a:rPr lang="en-US" sz="4000" b="1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ADITYA CHOUDHARY</a:t>
            </a:r>
          </a:p>
          <a:p>
            <a:pPr algn="ctr">
              <a:lnSpc>
                <a:spcPts val="9384"/>
              </a:lnSpc>
            </a:pPr>
            <a:r>
              <a:rPr lang="en-US" sz="4000" b="1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AKRITI YADAV</a:t>
            </a:r>
          </a:p>
        </p:txBody>
      </p:sp>
      <p:sp>
        <p:nvSpPr>
          <p:cNvPr id="10" name="Freeform 10"/>
          <p:cNvSpPr/>
          <p:nvPr/>
        </p:nvSpPr>
        <p:spPr>
          <a:xfrm>
            <a:off x="0" y="0"/>
            <a:ext cx="18288000" cy="1312388"/>
          </a:xfrm>
          <a:custGeom>
            <a:avLst/>
            <a:gdLst/>
            <a:ahLst/>
            <a:cxnLst/>
            <a:rect l="l" t="t" r="r" b="b"/>
            <a:pathLst>
              <a:path w="18288000" h="1312388">
                <a:moveTo>
                  <a:pt x="0" y="0"/>
                </a:moveTo>
                <a:lnTo>
                  <a:pt x="18288000" y="0"/>
                </a:lnTo>
                <a:lnTo>
                  <a:pt x="18288000" y="1312388"/>
                </a:lnTo>
                <a:lnTo>
                  <a:pt x="0" y="1312388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t="-17505" b="-2010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>
            <a:off x="0" y="8958436"/>
            <a:ext cx="18288000" cy="1328564"/>
          </a:xfrm>
          <a:custGeom>
            <a:avLst/>
            <a:gdLst/>
            <a:ahLst/>
            <a:cxnLst/>
            <a:rect l="l" t="t" r="r" b="b"/>
            <a:pathLst>
              <a:path w="18288000" h="1328564">
                <a:moveTo>
                  <a:pt x="0" y="0"/>
                </a:moveTo>
                <a:lnTo>
                  <a:pt x="18288000" y="0"/>
                </a:lnTo>
                <a:lnTo>
                  <a:pt x="18288000" y="1328564"/>
                </a:lnTo>
                <a:lnTo>
                  <a:pt x="0" y="1328564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t="-17291" b="-19213"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833134">
            <a:off x="-234626" y="7511228"/>
            <a:ext cx="8732717" cy="6446333"/>
          </a:xfrm>
          <a:custGeom>
            <a:avLst/>
            <a:gdLst/>
            <a:ahLst/>
            <a:cxnLst/>
            <a:rect l="l" t="t" r="r" b="b"/>
            <a:pathLst>
              <a:path w="8732717" h="6446333">
                <a:moveTo>
                  <a:pt x="0" y="0"/>
                </a:moveTo>
                <a:lnTo>
                  <a:pt x="8732717" y="0"/>
                </a:lnTo>
                <a:lnTo>
                  <a:pt x="8732717" y="6446332"/>
                </a:lnTo>
                <a:lnTo>
                  <a:pt x="0" y="64463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-2686091" y="-3553501"/>
            <a:ext cx="7966832" cy="7966832"/>
          </a:xfrm>
          <a:custGeom>
            <a:avLst/>
            <a:gdLst/>
            <a:ahLst/>
            <a:cxnLst/>
            <a:rect l="l" t="t" r="r" b="b"/>
            <a:pathLst>
              <a:path w="7966832" h="7966832">
                <a:moveTo>
                  <a:pt x="0" y="0"/>
                </a:moveTo>
                <a:lnTo>
                  <a:pt x="7966832" y="0"/>
                </a:lnTo>
                <a:lnTo>
                  <a:pt x="7966832" y="7966832"/>
                </a:lnTo>
                <a:lnTo>
                  <a:pt x="0" y="796683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3977211" y="-175160"/>
            <a:ext cx="7517602" cy="10637319"/>
          </a:xfrm>
          <a:custGeom>
            <a:avLst/>
            <a:gdLst/>
            <a:ahLst/>
            <a:cxnLst/>
            <a:rect l="l" t="t" r="r" b="b"/>
            <a:pathLst>
              <a:path w="7517602" h="10637319">
                <a:moveTo>
                  <a:pt x="0" y="0"/>
                </a:moveTo>
                <a:lnTo>
                  <a:pt x="7517602" y="0"/>
                </a:lnTo>
                <a:lnTo>
                  <a:pt x="7517602" y="10637318"/>
                </a:lnTo>
                <a:lnTo>
                  <a:pt x="0" y="1063731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14573" r="-6211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2802533" y="429915"/>
            <a:ext cx="3874294" cy="2862135"/>
          </a:xfrm>
          <a:custGeom>
            <a:avLst/>
            <a:gdLst/>
            <a:ahLst/>
            <a:cxnLst/>
            <a:rect l="l" t="t" r="r" b="b"/>
            <a:pathLst>
              <a:path w="3874294" h="2862135">
                <a:moveTo>
                  <a:pt x="0" y="0"/>
                </a:moveTo>
                <a:lnTo>
                  <a:pt x="3874295" y="0"/>
                </a:lnTo>
                <a:lnTo>
                  <a:pt x="3874295" y="2862135"/>
                </a:lnTo>
                <a:lnTo>
                  <a:pt x="0" y="286213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-2925861" y="7046518"/>
            <a:ext cx="8959061" cy="6831284"/>
          </a:xfrm>
          <a:custGeom>
            <a:avLst/>
            <a:gdLst/>
            <a:ahLst/>
            <a:cxnLst/>
            <a:rect l="l" t="t" r="r" b="b"/>
            <a:pathLst>
              <a:path w="8959061" h="6831284">
                <a:moveTo>
                  <a:pt x="0" y="0"/>
                </a:moveTo>
                <a:lnTo>
                  <a:pt x="8959061" y="0"/>
                </a:lnTo>
                <a:lnTo>
                  <a:pt x="8959061" y="6831283"/>
                </a:lnTo>
                <a:lnTo>
                  <a:pt x="0" y="683128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1752600" y="4241236"/>
            <a:ext cx="15146563" cy="326486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3667"/>
              </a:lnSpc>
            </a:pPr>
            <a:r>
              <a:rPr lang="en-US" sz="6000" b="1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INTERACTIVE  E-WASTE MANAGEMENT</a:t>
            </a:r>
          </a:p>
        </p:txBody>
      </p:sp>
      <p:sp>
        <p:nvSpPr>
          <p:cNvPr id="8" name="Freeform 8"/>
          <p:cNvSpPr/>
          <p:nvPr/>
        </p:nvSpPr>
        <p:spPr>
          <a:xfrm>
            <a:off x="0" y="0"/>
            <a:ext cx="18288000" cy="1312388"/>
          </a:xfrm>
          <a:custGeom>
            <a:avLst/>
            <a:gdLst/>
            <a:ahLst/>
            <a:cxnLst/>
            <a:rect l="l" t="t" r="r" b="b"/>
            <a:pathLst>
              <a:path w="18288000" h="1312388">
                <a:moveTo>
                  <a:pt x="0" y="0"/>
                </a:moveTo>
                <a:lnTo>
                  <a:pt x="18288000" y="0"/>
                </a:lnTo>
                <a:lnTo>
                  <a:pt x="18288000" y="1312388"/>
                </a:lnTo>
                <a:lnTo>
                  <a:pt x="0" y="1312388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t="-17505" b="-2010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>
            <a:off x="0" y="8958436"/>
            <a:ext cx="18288000" cy="1328564"/>
          </a:xfrm>
          <a:custGeom>
            <a:avLst/>
            <a:gdLst/>
            <a:ahLst/>
            <a:cxnLst/>
            <a:rect l="l" t="t" r="r" b="b"/>
            <a:pathLst>
              <a:path w="18288000" h="1328564">
                <a:moveTo>
                  <a:pt x="0" y="0"/>
                </a:moveTo>
                <a:lnTo>
                  <a:pt x="18288000" y="0"/>
                </a:lnTo>
                <a:lnTo>
                  <a:pt x="18288000" y="1328564"/>
                </a:lnTo>
                <a:lnTo>
                  <a:pt x="0" y="1328564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t="-17291" b="-19213"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168384" y="-2084520"/>
            <a:ext cx="8831880" cy="8831880"/>
          </a:xfrm>
          <a:custGeom>
            <a:avLst/>
            <a:gdLst/>
            <a:ahLst/>
            <a:cxnLst/>
            <a:rect l="l" t="t" r="r" b="b"/>
            <a:pathLst>
              <a:path w="8831880" h="8831880">
                <a:moveTo>
                  <a:pt x="0" y="0"/>
                </a:moveTo>
                <a:lnTo>
                  <a:pt x="8831880" y="0"/>
                </a:lnTo>
                <a:lnTo>
                  <a:pt x="8831880" y="8831880"/>
                </a:lnTo>
                <a:lnTo>
                  <a:pt x="0" y="88318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3008264" y="99307"/>
            <a:ext cx="6511191" cy="11280306"/>
          </a:xfrm>
          <a:custGeom>
            <a:avLst/>
            <a:gdLst/>
            <a:ahLst/>
            <a:cxnLst/>
            <a:rect l="l" t="t" r="r" b="b"/>
            <a:pathLst>
              <a:path w="6511191" h="11280306">
                <a:moveTo>
                  <a:pt x="0" y="0"/>
                </a:moveTo>
                <a:lnTo>
                  <a:pt x="6511190" y="0"/>
                </a:lnTo>
                <a:lnTo>
                  <a:pt x="6511190" y="11280306"/>
                </a:lnTo>
                <a:lnTo>
                  <a:pt x="0" y="1128030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6862" r="-6638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 rot="4238979">
            <a:off x="-345749" y="-2366999"/>
            <a:ext cx="3493701" cy="5774713"/>
          </a:xfrm>
          <a:custGeom>
            <a:avLst/>
            <a:gdLst/>
            <a:ahLst/>
            <a:cxnLst/>
            <a:rect l="l" t="t" r="r" b="b"/>
            <a:pathLst>
              <a:path w="3493701" h="5774713">
                <a:moveTo>
                  <a:pt x="0" y="0"/>
                </a:moveTo>
                <a:lnTo>
                  <a:pt x="3493702" y="0"/>
                </a:lnTo>
                <a:lnTo>
                  <a:pt x="3493702" y="5774713"/>
                </a:lnTo>
                <a:lnTo>
                  <a:pt x="0" y="577471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 rot="-3223036">
            <a:off x="15631061" y="3684321"/>
            <a:ext cx="6022673" cy="3553377"/>
          </a:xfrm>
          <a:custGeom>
            <a:avLst/>
            <a:gdLst/>
            <a:ahLst/>
            <a:cxnLst/>
            <a:rect l="l" t="t" r="r" b="b"/>
            <a:pathLst>
              <a:path w="6022673" h="3553377">
                <a:moveTo>
                  <a:pt x="0" y="0"/>
                </a:moveTo>
                <a:lnTo>
                  <a:pt x="6022673" y="0"/>
                </a:lnTo>
                <a:lnTo>
                  <a:pt x="6022673" y="3553377"/>
                </a:lnTo>
                <a:lnTo>
                  <a:pt x="0" y="355337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TextBox 12"/>
          <p:cNvSpPr txBox="1"/>
          <p:nvPr/>
        </p:nvSpPr>
        <p:spPr>
          <a:xfrm>
            <a:off x="5456819" y="1254977"/>
            <a:ext cx="7119102" cy="16856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667"/>
              </a:lnSpc>
            </a:pPr>
            <a:r>
              <a:rPr lang="en-US" sz="9762" b="1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Solutions</a:t>
            </a:r>
          </a:p>
        </p:txBody>
      </p:sp>
      <p:sp>
        <p:nvSpPr>
          <p:cNvPr id="13" name="Freeform 13"/>
          <p:cNvSpPr/>
          <p:nvPr/>
        </p:nvSpPr>
        <p:spPr>
          <a:xfrm>
            <a:off x="0" y="0"/>
            <a:ext cx="18288000" cy="1312388"/>
          </a:xfrm>
          <a:custGeom>
            <a:avLst/>
            <a:gdLst/>
            <a:ahLst/>
            <a:cxnLst/>
            <a:rect l="l" t="t" r="r" b="b"/>
            <a:pathLst>
              <a:path w="18288000" h="1312388">
                <a:moveTo>
                  <a:pt x="0" y="0"/>
                </a:moveTo>
                <a:lnTo>
                  <a:pt x="18288000" y="0"/>
                </a:lnTo>
                <a:lnTo>
                  <a:pt x="18288000" y="1312388"/>
                </a:lnTo>
                <a:lnTo>
                  <a:pt x="0" y="131238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t="-17505" b="-2010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/>
          <p:cNvSpPr/>
          <p:nvPr/>
        </p:nvSpPr>
        <p:spPr>
          <a:xfrm>
            <a:off x="0" y="8958436"/>
            <a:ext cx="18288000" cy="1328564"/>
          </a:xfrm>
          <a:custGeom>
            <a:avLst/>
            <a:gdLst/>
            <a:ahLst/>
            <a:cxnLst/>
            <a:rect l="l" t="t" r="r" b="b"/>
            <a:pathLst>
              <a:path w="18288000" h="1328564">
                <a:moveTo>
                  <a:pt x="0" y="0"/>
                </a:moveTo>
                <a:lnTo>
                  <a:pt x="18288000" y="0"/>
                </a:lnTo>
                <a:lnTo>
                  <a:pt x="18288000" y="1328564"/>
                </a:lnTo>
                <a:lnTo>
                  <a:pt x="0" y="1328564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t="-17291" b="-1921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2D69502-4AB8-BE55-FEFB-AD71D0A0EBBA}"/>
              </a:ext>
            </a:extLst>
          </p:cNvPr>
          <p:cNvSpPr txBox="1"/>
          <p:nvPr/>
        </p:nvSpPr>
        <p:spPr>
          <a:xfrm>
            <a:off x="1066800" y="3018076"/>
            <a:ext cx="1577340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>
                <a:solidFill>
                  <a:schemeClr val="bg1"/>
                </a:solidFill>
              </a:rPr>
              <a:t>•#Smart E-Waste Collection </a:t>
            </a:r>
            <a:r>
              <a:rPr lang="en-US" sz="2000" err="1">
                <a:solidFill>
                  <a:schemeClr val="bg1"/>
                </a:solidFill>
              </a:rPr>
              <a:t>SystemDevelop</a:t>
            </a:r>
            <a:r>
              <a:rPr lang="en-US" sz="2000">
                <a:solidFill>
                  <a:schemeClr val="bg1"/>
                </a:solidFill>
              </a:rPr>
              <a:t> an app-driven, IoT-based system for e-waste collection so that Consumers can easily locate nearby      certified e-waste drop-off points. The app will notify users about local e-waste collection drives and provide incentives for recycling (e.g., points redeemable for discounts on new electronics).Encourages proper disposal and increases recycling rates by making it convenient and rewarding for users.</a:t>
            </a:r>
          </a:p>
          <a:p>
            <a:pPr algn="ctr"/>
            <a:r>
              <a:rPr lang="en-US" sz="2000">
                <a:solidFill>
                  <a:schemeClr val="bg1"/>
                </a:solidFill>
              </a:rPr>
              <a:t>•#AI-Powered E-Waste Sorting and Recycling-Use AI and robotics to automate the sorting and recycling process.     - AI algorithms can identify different materials (plastic, metal, glass, hazardous components) from electronic waste.     - Automated sorting machines ensure precise material separation, improving efficiency in recycling plants.     - Increases recycling accuracy and efficiency, reducing the environmental harm of toxic materials and improving material recovery.</a:t>
            </a:r>
          </a:p>
          <a:p>
            <a:pPr algn="ctr"/>
            <a:r>
              <a:rPr lang="en-US" sz="2000">
                <a:solidFill>
                  <a:schemeClr val="bg1"/>
                </a:solidFill>
              </a:rPr>
              <a:t>•# Blockchain for E-Waste Tracking and Accountability   Implement blockchain to track the lifecycle of electronics from production to disposal.     - Every electronic device gets a digital identity on the blockchain, recording its manufacture, sales, ownership transfers, and disposal.     - Producers and consumers can verify responsible recycling and earn incentives.     -Promotes transparency and accountability in e-waste management, ensuring that companies and consumers adhere to eco-friendly practices.</a:t>
            </a:r>
          </a:p>
          <a:p>
            <a:pPr algn="ctr"/>
            <a:r>
              <a:rPr lang="en-US" sz="2000">
                <a:solidFill>
                  <a:schemeClr val="bg1"/>
                </a:solidFill>
              </a:rPr>
              <a:t>•#Gamified Consumer Awareness Platform**   -  Create a mobile app that educates users on e-waste through gamification.   -How it works     - Users      can take quizzes, complete tasks (like locating drop-off points), or participate in challenges related to e-waste management.     - Points earned can be exchanged for rewards such as discounts on refurbished devices or new, eco-friendly products.     -  Increases awareness and changes consumer behavior towards responsible e-waste </a:t>
            </a:r>
            <a:r>
              <a:rPr lang="en-US" sz="2000" err="1">
                <a:solidFill>
                  <a:schemeClr val="bg1"/>
                </a:solidFill>
              </a:rPr>
              <a:t>disposal.developed</a:t>
            </a:r>
            <a:r>
              <a:rPr lang="en-US" sz="2000">
                <a:solidFill>
                  <a:schemeClr val="bg1"/>
                </a:solidFill>
              </a:rPr>
              <a:t> and scaled for real-world application.</a:t>
            </a:r>
            <a:endParaRPr lang="en-IN" sz="200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609476" y="0"/>
            <a:ext cx="8996085" cy="8996085"/>
          </a:xfrm>
          <a:custGeom>
            <a:avLst/>
            <a:gdLst/>
            <a:ahLst/>
            <a:cxnLst/>
            <a:rect l="l" t="t" r="r" b="b"/>
            <a:pathLst>
              <a:path w="8996085" h="8996085">
                <a:moveTo>
                  <a:pt x="0" y="0"/>
                </a:moveTo>
                <a:lnTo>
                  <a:pt x="8996085" y="0"/>
                </a:lnTo>
                <a:lnTo>
                  <a:pt x="8996085" y="8996085"/>
                </a:lnTo>
                <a:lnTo>
                  <a:pt x="0" y="899608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-3215446" y="-1937341"/>
            <a:ext cx="7242652" cy="7242652"/>
          </a:xfrm>
          <a:custGeom>
            <a:avLst/>
            <a:gdLst/>
            <a:ahLst/>
            <a:cxnLst/>
            <a:rect l="l" t="t" r="r" b="b"/>
            <a:pathLst>
              <a:path w="7242652" h="7242652">
                <a:moveTo>
                  <a:pt x="0" y="0"/>
                </a:moveTo>
                <a:lnTo>
                  <a:pt x="7242652" y="0"/>
                </a:lnTo>
                <a:lnTo>
                  <a:pt x="7242652" y="7242652"/>
                </a:lnTo>
                <a:lnTo>
                  <a:pt x="0" y="72426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-1065920" y="7860377"/>
            <a:ext cx="2972074" cy="2957214"/>
          </a:xfrm>
          <a:custGeom>
            <a:avLst/>
            <a:gdLst/>
            <a:ahLst/>
            <a:cxnLst/>
            <a:rect l="l" t="t" r="r" b="b"/>
            <a:pathLst>
              <a:path w="2972074" h="2957214">
                <a:moveTo>
                  <a:pt x="0" y="0"/>
                </a:moveTo>
                <a:lnTo>
                  <a:pt x="2972074" y="0"/>
                </a:lnTo>
                <a:lnTo>
                  <a:pt x="2972074" y="2957214"/>
                </a:lnTo>
                <a:lnTo>
                  <a:pt x="0" y="295721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7132873" y="-203773"/>
            <a:ext cx="1889331" cy="3419603"/>
          </a:xfrm>
          <a:custGeom>
            <a:avLst/>
            <a:gdLst/>
            <a:ahLst/>
            <a:cxnLst/>
            <a:rect l="l" t="t" r="r" b="b"/>
            <a:pathLst>
              <a:path w="1889331" h="3419603">
                <a:moveTo>
                  <a:pt x="0" y="0"/>
                </a:moveTo>
                <a:lnTo>
                  <a:pt x="1889331" y="0"/>
                </a:lnTo>
                <a:lnTo>
                  <a:pt x="1889331" y="3419603"/>
                </a:lnTo>
                <a:lnTo>
                  <a:pt x="0" y="341960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2035304" y="1429632"/>
            <a:ext cx="14318861" cy="16856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667"/>
              </a:lnSpc>
            </a:pPr>
            <a:r>
              <a:rPr lang="en-US" sz="9762" b="1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USP</a:t>
            </a:r>
          </a:p>
        </p:txBody>
      </p:sp>
      <p:sp>
        <p:nvSpPr>
          <p:cNvPr id="7" name="Freeform 7"/>
          <p:cNvSpPr/>
          <p:nvPr/>
        </p:nvSpPr>
        <p:spPr>
          <a:xfrm>
            <a:off x="0" y="0"/>
            <a:ext cx="18288000" cy="1312388"/>
          </a:xfrm>
          <a:custGeom>
            <a:avLst/>
            <a:gdLst/>
            <a:ahLst/>
            <a:cxnLst/>
            <a:rect l="l" t="t" r="r" b="b"/>
            <a:pathLst>
              <a:path w="18288000" h="1312388">
                <a:moveTo>
                  <a:pt x="0" y="0"/>
                </a:moveTo>
                <a:lnTo>
                  <a:pt x="18288000" y="0"/>
                </a:lnTo>
                <a:lnTo>
                  <a:pt x="18288000" y="1312388"/>
                </a:lnTo>
                <a:lnTo>
                  <a:pt x="0" y="131238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t="-17505" b="-2010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0" y="8958436"/>
            <a:ext cx="18288000" cy="1328564"/>
          </a:xfrm>
          <a:custGeom>
            <a:avLst/>
            <a:gdLst/>
            <a:ahLst/>
            <a:cxnLst/>
            <a:rect l="l" t="t" r="r" b="b"/>
            <a:pathLst>
              <a:path w="18288000" h="1328564">
                <a:moveTo>
                  <a:pt x="0" y="0"/>
                </a:moveTo>
                <a:lnTo>
                  <a:pt x="18288000" y="0"/>
                </a:lnTo>
                <a:lnTo>
                  <a:pt x="18288000" y="1328564"/>
                </a:lnTo>
                <a:lnTo>
                  <a:pt x="0" y="1328564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t="-17291" b="-1921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034078-6407-5262-3637-942AB32D6A36}"/>
              </a:ext>
            </a:extLst>
          </p:cNvPr>
          <p:cNvSpPr txBox="1"/>
          <p:nvPr/>
        </p:nvSpPr>
        <p:spPr>
          <a:xfrm>
            <a:off x="643112" y="3539937"/>
            <a:ext cx="356550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1"/>
                </a:solidFill>
              </a:rPr>
              <a:t>CONVENIENT  AND EASY TO USE PLATFORMS TO TRACK AND MANAGE E-WASTE</a:t>
            </a:r>
          </a:p>
          <a:p>
            <a:pPr algn="ctr"/>
            <a:r>
              <a:rPr lang="en-US" sz="2400">
                <a:solidFill>
                  <a:schemeClr val="bg1"/>
                </a:solidFill>
              </a:rPr>
              <a:t>DISPOSAL.</a:t>
            </a:r>
            <a:endParaRPr lang="en-IN" sz="240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C0DAE3B-AEC3-C24D-92D0-BEB156B8732B}"/>
              </a:ext>
            </a:extLst>
          </p:cNvPr>
          <p:cNvSpPr txBox="1"/>
          <p:nvPr/>
        </p:nvSpPr>
        <p:spPr>
          <a:xfrm>
            <a:off x="5167193" y="3462471"/>
            <a:ext cx="3352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solidFill>
                  <a:schemeClr val="bg1"/>
                </a:solidFill>
              </a:rPr>
              <a:t>MOVIVATES PARTICIPATION</a:t>
            </a:r>
          </a:p>
          <a:p>
            <a:r>
              <a:rPr lang="en-US" sz="2400">
                <a:solidFill>
                  <a:schemeClr val="bg1"/>
                </a:solidFill>
              </a:rPr>
              <a:t>THROUGH </a:t>
            </a:r>
          </a:p>
          <a:p>
            <a:r>
              <a:rPr lang="en-US" sz="2400">
                <a:solidFill>
                  <a:schemeClr val="bg1"/>
                </a:solidFill>
              </a:rPr>
              <a:t>REWARDS , POINTS AND COMPETITIVE</a:t>
            </a:r>
          </a:p>
          <a:p>
            <a:r>
              <a:rPr lang="en-US" sz="2400">
                <a:solidFill>
                  <a:schemeClr val="bg1"/>
                </a:solidFill>
              </a:rPr>
              <a:t>ELEMENTS.</a:t>
            </a:r>
            <a:endParaRPr lang="en-IN" sz="240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574A53A-282C-4725-15C4-3CC4671109BB}"/>
              </a:ext>
            </a:extLst>
          </p:cNvPr>
          <p:cNvSpPr txBox="1"/>
          <p:nvPr/>
        </p:nvSpPr>
        <p:spPr>
          <a:xfrm>
            <a:off x="9503554" y="3507185"/>
            <a:ext cx="3352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solidFill>
                  <a:schemeClr val="bg1"/>
                </a:solidFill>
              </a:rPr>
              <a:t>SMARTER WASTE MANAGEMENT THROUGH AI AND INTERNET OF THINGS</a:t>
            </a:r>
          </a:p>
          <a:p>
            <a:r>
              <a:rPr lang="en-US" sz="2400">
                <a:solidFill>
                  <a:schemeClr val="bg1"/>
                </a:solidFill>
              </a:rPr>
              <a:t>(IOT) INTEGRATION.</a:t>
            </a:r>
            <a:endParaRPr lang="en-IN" sz="240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10239A-89A4-8927-947A-522FA49C89B2}"/>
              </a:ext>
            </a:extLst>
          </p:cNvPr>
          <p:cNvSpPr txBox="1"/>
          <p:nvPr/>
        </p:nvSpPr>
        <p:spPr>
          <a:xfrm>
            <a:off x="13839915" y="3455680"/>
            <a:ext cx="3352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solidFill>
                  <a:schemeClr val="bg1"/>
                </a:solidFill>
              </a:rPr>
              <a:t>SUPPORTS A CIRCULAR ECONOMY BY ENCOURAGING THE REFURBISHMENT,RESALE OR RECYCLING OF DEVICES.</a:t>
            </a:r>
            <a:endParaRPr lang="en-IN" sz="240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D73CAC0-BC4F-70C0-7EBC-6347A69FDC9F}"/>
              </a:ext>
            </a:extLst>
          </p:cNvPr>
          <p:cNvSpPr txBox="1"/>
          <p:nvPr/>
        </p:nvSpPr>
        <p:spPr>
          <a:xfrm>
            <a:off x="990600" y="6438900"/>
            <a:ext cx="303660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solidFill>
                  <a:schemeClr val="bg1"/>
                </a:solidFill>
              </a:rPr>
              <a:t>INTERACTIVE EDUCATION MODULES</a:t>
            </a:r>
          </a:p>
          <a:p>
            <a:r>
              <a:rPr lang="en-US" sz="2400">
                <a:solidFill>
                  <a:schemeClr val="bg1"/>
                </a:solidFill>
              </a:rPr>
              <a:t>TO INFORM USERS ABOUT E-WASTE AND ITS IMPACT.</a:t>
            </a:r>
            <a:endParaRPr lang="en-IN" sz="240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DDDEB48-5418-E643-BA1C-E2DAFCC294F4}"/>
              </a:ext>
            </a:extLst>
          </p:cNvPr>
          <p:cNvSpPr txBox="1"/>
          <p:nvPr/>
        </p:nvSpPr>
        <p:spPr>
          <a:xfrm>
            <a:off x="5236427" y="6594742"/>
            <a:ext cx="303660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solidFill>
                  <a:schemeClr val="bg1"/>
                </a:solidFill>
              </a:rPr>
              <a:t>ENSURES TRANSPARENCY AND</a:t>
            </a:r>
          </a:p>
          <a:p>
            <a:r>
              <a:rPr lang="en-US" sz="2400">
                <a:solidFill>
                  <a:schemeClr val="bg1"/>
                </a:solidFill>
              </a:rPr>
              <a:t>TRACEABILITY IN E-WASTE MANAGEMENT</a:t>
            </a:r>
          </a:p>
          <a:p>
            <a:r>
              <a:rPr lang="en-US" sz="2400">
                <a:solidFill>
                  <a:schemeClr val="bg1"/>
                </a:solidFill>
              </a:rPr>
              <a:t>USING BLOCKCHAIN.</a:t>
            </a:r>
            <a:endParaRPr lang="en-IN" sz="240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36C880B-02F3-DE03-326F-27928CDDF748}"/>
              </a:ext>
            </a:extLst>
          </p:cNvPr>
          <p:cNvSpPr txBox="1"/>
          <p:nvPr/>
        </p:nvSpPr>
        <p:spPr>
          <a:xfrm>
            <a:off x="9609670" y="6595640"/>
            <a:ext cx="28956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solidFill>
                  <a:schemeClr val="bg1"/>
                </a:solidFill>
              </a:rPr>
              <a:t>ON-THE-SPOT COLLECTION POINTS</a:t>
            </a:r>
          </a:p>
          <a:p>
            <a:r>
              <a:rPr lang="en-US" sz="2400">
                <a:solidFill>
                  <a:schemeClr val="bg1"/>
                </a:solidFill>
              </a:rPr>
              <a:t>USING INTERACTIVE KIOSKS FOR IMMEDIATE DISPOSAL.</a:t>
            </a:r>
            <a:endParaRPr lang="en-IN" sz="2400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60EECB1-A000-0724-9403-766C978B7F24}"/>
              </a:ext>
            </a:extLst>
          </p:cNvPr>
          <p:cNvSpPr txBox="1"/>
          <p:nvPr/>
        </p:nvSpPr>
        <p:spPr>
          <a:xfrm>
            <a:off x="13839915" y="6743700"/>
            <a:ext cx="329295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solidFill>
                  <a:schemeClr val="bg1"/>
                </a:solidFill>
              </a:rPr>
              <a:t>FACILITATES COLLABORATION</a:t>
            </a:r>
          </a:p>
          <a:p>
            <a:r>
              <a:rPr lang="en-US" sz="2400">
                <a:solidFill>
                  <a:schemeClr val="bg1"/>
                </a:solidFill>
              </a:rPr>
              <a:t>BETWEEN BUSINESSES AND E-WASTE MANAGEMENT SOLUTIONS.</a:t>
            </a:r>
            <a:endParaRPr lang="en-IN" sz="240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927946" y="-2948615"/>
            <a:ext cx="8996085" cy="8996085"/>
          </a:xfrm>
          <a:custGeom>
            <a:avLst/>
            <a:gdLst/>
            <a:ahLst/>
            <a:cxnLst/>
            <a:rect l="l" t="t" r="r" b="b"/>
            <a:pathLst>
              <a:path w="8996085" h="8996085">
                <a:moveTo>
                  <a:pt x="0" y="0"/>
                </a:moveTo>
                <a:lnTo>
                  <a:pt x="8996085" y="0"/>
                </a:lnTo>
                <a:lnTo>
                  <a:pt x="8996085" y="8996085"/>
                </a:lnTo>
                <a:lnTo>
                  <a:pt x="0" y="899608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-2714326" y="6543974"/>
            <a:ext cx="5428652" cy="5428652"/>
          </a:xfrm>
          <a:custGeom>
            <a:avLst/>
            <a:gdLst/>
            <a:ahLst/>
            <a:cxnLst/>
            <a:rect l="l" t="t" r="r" b="b"/>
            <a:pathLst>
              <a:path w="5428652" h="5428652">
                <a:moveTo>
                  <a:pt x="0" y="0"/>
                </a:moveTo>
                <a:lnTo>
                  <a:pt x="5428652" y="0"/>
                </a:lnTo>
                <a:lnTo>
                  <a:pt x="5428652" y="5428652"/>
                </a:lnTo>
                <a:lnTo>
                  <a:pt x="0" y="54286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>
            <a:off x="14925882" y="6874980"/>
            <a:ext cx="6095177" cy="6095177"/>
          </a:xfrm>
          <a:custGeom>
            <a:avLst/>
            <a:gdLst/>
            <a:ahLst/>
            <a:cxnLst/>
            <a:rect l="l" t="t" r="r" b="b"/>
            <a:pathLst>
              <a:path w="6095177" h="6095177">
                <a:moveTo>
                  <a:pt x="0" y="0"/>
                </a:moveTo>
                <a:lnTo>
                  <a:pt x="6095177" y="0"/>
                </a:lnTo>
                <a:lnTo>
                  <a:pt x="6095177" y="6095177"/>
                </a:lnTo>
                <a:lnTo>
                  <a:pt x="0" y="609517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/>
          <p:cNvSpPr/>
          <p:nvPr/>
        </p:nvSpPr>
        <p:spPr>
          <a:xfrm rot="-320654">
            <a:off x="15023685" y="2224"/>
            <a:ext cx="4471230" cy="2308815"/>
          </a:xfrm>
          <a:custGeom>
            <a:avLst/>
            <a:gdLst/>
            <a:ahLst/>
            <a:cxnLst/>
            <a:rect l="l" t="t" r="r" b="b"/>
            <a:pathLst>
              <a:path w="4471230" h="2308815">
                <a:moveTo>
                  <a:pt x="0" y="0"/>
                </a:moveTo>
                <a:lnTo>
                  <a:pt x="4471230" y="0"/>
                </a:lnTo>
                <a:lnTo>
                  <a:pt x="4471230" y="2308815"/>
                </a:lnTo>
                <a:lnTo>
                  <a:pt x="0" y="230881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r="-565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/>
          <p:cNvSpPr/>
          <p:nvPr/>
        </p:nvSpPr>
        <p:spPr>
          <a:xfrm rot="4661459">
            <a:off x="-860948" y="8286627"/>
            <a:ext cx="2778658" cy="2285446"/>
          </a:xfrm>
          <a:custGeom>
            <a:avLst/>
            <a:gdLst/>
            <a:ahLst/>
            <a:cxnLst/>
            <a:rect l="l" t="t" r="r" b="b"/>
            <a:pathLst>
              <a:path w="2778658" h="2285446">
                <a:moveTo>
                  <a:pt x="0" y="0"/>
                </a:moveTo>
                <a:lnTo>
                  <a:pt x="2778658" y="0"/>
                </a:lnTo>
                <a:lnTo>
                  <a:pt x="2778658" y="2285447"/>
                </a:lnTo>
                <a:lnTo>
                  <a:pt x="0" y="228544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/>
          <p:cNvSpPr/>
          <p:nvPr/>
        </p:nvSpPr>
        <p:spPr>
          <a:xfrm>
            <a:off x="15778223" y="6543974"/>
            <a:ext cx="7210834" cy="5994006"/>
          </a:xfrm>
          <a:custGeom>
            <a:avLst/>
            <a:gdLst/>
            <a:ahLst/>
            <a:cxnLst/>
            <a:rect l="l" t="t" r="r" b="b"/>
            <a:pathLst>
              <a:path w="7210834" h="5994006">
                <a:moveTo>
                  <a:pt x="0" y="0"/>
                </a:moveTo>
                <a:lnTo>
                  <a:pt x="7210834" y="0"/>
                </a:lnTo>
                <a:lnTo>
                  <a:pt x="7210834" y="5994006"/>
                </a:lnTo>
                <a:lnTo>
                  <a:pt x="0" y="599400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TextBox 16"/>
          <p:cNvSpPr txBox="1"/>
          <p:nvPr/>
        </p:nvSpPr>
        <p:spPr>
          <a:xfrm>
            <a:off x="4774298" y="1384577"/>
            <a:ext cx="11484067" cy="16856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667"/>
              </a:lnSpc>
            </a:pPr>
            <a:r>
              <a:rPr lang="en-US" sz="9762" b="1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Tech Stack</a:t>
            </a:r>
          </a:p>
        </p:txBody>
      </p:sp>
      <p:sp>
        <p:nvSpPr>
          <p:cNvPr id="17" name="Freeform 17"/>
          <p:cNvSpPr/>
          <p:nvPr/>
        </p:nvSpPr>
        <p:spPr>
          <a:xfrm>
            <a:off x="0" y="0"/>
            <a:ext cx="18288000" cy="1312388"/>
          </a:xfrm>
          <a:custGeom>
            <a:avLst/>
            <a:gdLst/>
            <a:ahLst/>
            <a:cxnLst/>
            <a:rect l="l" t="t" r="r" b="b"/>
            <a:pathLst>
              <a:path w="18288000" h="1312388">
                <a:moveTo>
                  <a:pt x="0" y="0"/>
                </a:moveTo>
                <a:lnTo>
                  <a:pt x="18288000" y="0"/>
                </a:lnTo>
                <a:lnTo>
                  <a:pt x="18288000" y="1312388"/>
                </a:lnTo>
                <a:lnTo>
                  <a:pt x="0" y="131238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t="-17505" b="-2010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/>
          <p:cNvSpPr/>
          <p:nvPr/>
        </p:nvSpPr>
        <p:spPr>
          <a:xfrm>
            <a:off x="0" y="8958436"/>
            <a:ext cx="18288000" cy="1328564"/>
          </a:xfrm>
          <a:custGeom>
            <a:avLst/>
            <a:gdLst/>
            <a:ahLst/>
            <a:cxnLst/>
            <a:rect l="l" t="t" r="r" b="b"/>
            <a:pathLst>
              <a:path w="18288000" h="1328564">
                <a:moveTo>
                  <a:pt x="0" y="0"/>
                </a:moveTo>
                <a:lnTo>
                  <a:pt x="18288000" y="0"/>
                </a:lnTo>
                <a:lnTo>
                  <a:pt x="18288000" y="1328564"/>
                </a:lnTo>
                <a:lnTo>
                  <a:pt x="0" y="1328564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t="-17291" b="-1921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8953625-0B10-E2D0-5453-60FB6A69C7C0}"/>
              </a:ext>
            </a:extLst>
          </p:cNvPr>
          <p:cNvSpPr txBox="1"/>
          <p:nvPr/>
        </p:nvSpPr>
        <p:spPr>
          <a:xfrm>
            <a:off x="233101" y="3349284"/>
            <a:ext cx="3037016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>
                <a:solidFill>
                  <a:schemeClr val="bg1"/>
                </a:solidFill>
              </a:rPr>
              <a:t>FRONTEND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200">
                <a:solidFill>
                  <a:schemeClr val="bg1"/>
                </a:solidFill>
              </a:rPr>
              <a:t>HTML5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200">
                <a:solidFill>
                  <a:schemeClr val="bg1"/>
                </a:solidFill>
              </a:rPr>
              <a:t>CSS3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200" err="1">
                <a:solidFill>
                  <a:schemeClr val="bg1"/>
                </a:solidFill>
              </a:rPr>
              <a:t>Javascript</a:t>
            </a:r>
            <a:endParaRPr lang="en-US" sz="3200">
              <a:solidFill>
                <a:schemeClr val="bg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3200">
                <a:solidFill>
                  <a:schemeClr val="bg1"/>
                </a:solidFill>
              </a:rPr>
              <a:t>React.js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3200">
                <a:solidFill>
                  <a:schemeClr val="bg1"/>
                </a:solidFill>
              </a:rPr>
              <a:t>Next.js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3200">
                <a:solidFill>
                  <a:schemeClr val="bg1"/>
                </a:solidFill>
              </a:rPr>
              <a:t>Bootstrap</a:t>
            </a:r>
          </a:p>
          <a:p>
            <a:endParaRPr lang="en-IN" sz="3200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B5C5E33-DE00-3916-3ED8-962910B2FBBC}"/>
              </a:ext>
            </a:extLst>
          </p:cNvPr>
          <p:cNvSpPr txBox="1"/>
          <p:nvPr/>
        </p:nvSpPr>
        <p:spPr>
          <a:xfrm>
            <a:off x="3270118" y="3349284"/>
            <a:ext cx="3037016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>
                <a:solidFill>
                  <a:schemeClr val="bg1"/>
                </a:solidFill>
              </a:rPr>
              <a:t>BACKEND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200">
                <a:solidFill>
                  <a:schemeClr val="bg1"/>
                </a:solidFill>
              </a:rPr>
              <a:t>Node.js 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200" err="1">
                <a:solidFill>
                  <a:schemeClr val="bg1"/>
                </a:solidFill>
              </a:rPr>
              <a:t>GraphQL</a:t>
            </a:r>
            <a:endParaRPr lang="en-IN" sz="3200">
              <a:solidFill>
                <a:schemeClr val="bg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7A9BC63-CC77-C419-7CDA-45AB18884FB9}"/>
              </a:ext>
            </a:extLst>
          </p:cNvPr>
          <p:cNvSpPr txBox="1"/>
          <p:nvPr/>
        </p:nvSpPr>
        <p:spPr>
          <a:xfrm>
            <a:off x="6327121" y="3319151"/>
            <a:ext cx="3037016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>
                <a:solidFill>
                  <a:schemeClr val="bg1"/>
                </a:solidFill>
              </a:rPr>
              <a:t>DATABASE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3200">
                <a:solidFill>
                  <a:schemeClr val="bg1"/>
                </a:solidFill>
              </a:rPr>
              <a:t>PostgreSQL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3200">
                <a:solidFill>
                  <a:schemeClr val="bg1"/>
                </a:solidFill>
              </a:rPr>
              <a:t>MongoDB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3200">
                <a:solidFill>
                  <a:schemeClr val="bg1"/>
                </a:solidFill>
              </a:rPr>
              <a:t>Redis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13B9447-1230-F1DD-29BB-5F6E46F21A4F}"/>
              </a:ext>
            </a:extLst>
          </p:cNvPr>
          <p:cNvSpPr txBox="1"/>
          <p:nvPr/>
        </p:nvSpPr>
        <p:spPr>
          <a:xfrm>
            <a:off x="9384124" y="3319151"/>
            <a:ext cx="425397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>
                <a:solidFill>
                  <a:schemeClr val="bg1"/>
                </a:solidFill>
              </a:rPr>
              <a:t>CODE EXECUTION ENGINE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200">
                <a:solidFill>
                  <a:schemeClr val="bg1"/>
                </a:solidFill>
              </a:rPr>
              <a:t>Docker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200">
                <a:solidFill>
                  <a:schemeClr val="bg1"/>
                </a:solidFill>
              </a:rPr>
              <a:t>Language servers</a:t>
            </a:r>
          </a:p>
          <a:p>
            <a:endParaRPr lang="en-IN" sz="3600">
              <a:solidFill>
                <a:schemeClr val="bg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7A33D57-807B-A627-A363-00B32B4BAFD3}"/>
              </a:ext>
            </a:extLst>
          </p:cNvPr>
          <p:cNvSpPr txBox="1"/>
          <p:nvPr/>
        </p:nvSpPr>
        <p:spPr>
          <a:xfrm>
            <a:off x="14063723" y="3318831"/>
            <a:ext cx="34290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>
                <a:solidFill>
                  <a:schemeClr val="bg1"/>
                </a:solidFill>
              </a:rPr>
              <a:t>REAL TIME FEATURES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200" err="1">
                <a:solidFill>
                  <a:schemeClr val="bg1"/>
                </a:solidFill>
              </a:rPr>
              <a:t>Websockets</a:t>
            </a:r>
            <a:endParaRPr lang="en-US" sz="3200">
              <a:solidFill>
                <a:schemeClr val="bg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200">
                <a:solidFill>
                  <a:schemeClr val="bg1"/>
                </a:solidFill>
              </a:rPr>
              <a:t>Firebase</a:t>
            </a:r>
            <a:endParaRPr lang="en-IN" sz="3200">
              <a:solidFill>
                <a:schemeClr val="bg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8986FB1-3A39-1FC2-D26B-09D4DE975ABD}"/>
              </a:ext>
            </a:extLst>
          </p:cNvPr>
          <p:cNvSpPr txBox="1"/>
          <p:nvPr/>
        </p:nvSpPr>
        <p:spPr>
          <a:xfrm>
            <a:off x="3052391" y="5883035"/>
            <a:ext cx="3733800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>
                <a:solidFill>
                  <a:schemeClr val="bg1"/>
                </a:solidFill>
              </a:rPr>
              <a:t>AUTHORIZATION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200">
                <a:solidFill>
                  <a:schemeClr val="bg1"/>
                </a:solidFill>
              </a:rPr>
              <a:t>JWT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200">
                <a:solidFill>
                  <a:schemeClr val="bg1"/>
                </a:solidFill>
              </a:rPr>
              <a:t>OAuth</a:t>
            </a:r>
            <a:endParaRPr lang="en-IN" sz="3200">
              <a:solidFill>
                <a:schemeClr val="bg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4033803-1697-2541-4782-ABA1A6317384}"/>
              </a:ext>
            </a:extLst>
          </p:cNvPr>
          <p:cNvSpPr txBox="1"/>
          <p:nvPr/>
        </p:nvSpPr>
        <p:spPr>
          <a:xfrm>
            <a:off x="7124256" y="5889257"/>
            <a:ext cx="303701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>
                <a:solidFill>
                  <a:schemeClr val="bg1"/>
                </a:solidFill>
              </a:rPr>
              <a:t>VERSION CONTROL 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200">
                <a:solidFill>
                  <a:schemeClr val="bg1"/>
                </a:solidFill>
              </a:rPr>
              <a:t>GitHub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200">
                <a:solidFill>
                  <a:schemeClr val="bg1"/>
                </a:solidFill>
              </a:rPr>
              <a:t>Jenkins</a:t>
            </a:r>
            <a:endParaRPr lang="en-IN" sz="3200">
              <a:solidFill>
                <a:schemeClr val="bg1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1562F88-C9E9-4984-3345-E188DF59B98E}"/>
              </a:ext>
            </a:extLst>
          </p:cNvPr>
          <p:cNvSpPr txBox="1"/>
          <p:nvPr/>
        </p:nvSpPr>
        <p:spPr>
          <a:xfrm>
            <a:off x="10147166" y="5860620"/>
            <a:ext cx="3496811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>
                <a:solidFill>
                  <a:schemeClr val="bg1"/>
                </a:solidFill>
              </a:rPr>
              <a:t>HOSTING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200">
                <a:solidFill>
                  <a:schemeClr val="bg1"/>
                </a:solidFill>
              </a:rPr>
              <a:t>AWS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200">
                <a:solidFill>
                  <a:schemeClr val="bg1"/>
                </a:solidFill>
              </a:rPr>
              <a:t>Docker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200" err="1">
                <a:solidFill>
                  <a:schemeClr val="bg1"/>
                </a:solidFill>
              </a:rPr>
              <a:t>Vercel</a:t>
            </a:r>
            <a:r>
              <a:rPr lang="en-US" sz="3200">
                <a:solidFill>
                  <a:schemeClr val="bg1"/>
                </a:solidFill>
              </a:rPr>
              <a:t> or Netlify</a:t>
            </a:r>
            <a:endParaRPr lang="en-IN" sz="3200">
              <a:solidFill>
                <a:schemeClr val="bg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49843D7-B850-F2D1-0F9E-1AB5ED4E72CC}"/>
              </a:ext>
            </a:extLst>
          </p:cNvPr>
          <p:cNvSpPr txBox="1"/>
          <p:nvPr/>
        </p:nvSpPr>
        <p:spPr>
          <a:xfrm>
            <a:off x="14063723" y="5883035"/>
            <a:ext cx="3037016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>
                <a:solidFill>
                  <a:schemeClr val="bg1"/>
                </a:solidFill>
              </a:rPr>
              <a:t>TESTING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200">
                <a:solidFill>
                  <a:schemeClr val="bg1"/>
                </a:solidFill>
              </a:rPr>
              <a:t>Jest 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200">
                <a:solidFill>
                  <a:schemeClr val="bg1"/>
                </a:solidFill>
              </a:rPr>
              <a:t>Cypress</a:t>
            </a:r>
            <a:endParaRPr lang="en-IN" sz="320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6908066" y="-2847106"/>
            <a:ext cx="11805542" cy="11805542"/>
          </a:xfrm>
          <a:custGeom>
            <a:avLst/>
            <a:gdLst/>
            <a:ahLst/>
            <a:cxnLst/>
            <a:rect l="l" t="t" r="r" b="b"/>
            <a:pathLst>
              <a:path w="11805542" h="11805542">
                <a:moveTo>
                  <a:pt x="0" y="0"/>
                </a:moveTo>
                <a:lnTo>
                  <a:pt x="11805542" y="0"/>
                </a:lnTo>
                <a:lnTo>
                  <a:pt x="11805542" y="11805541"/>
                </a:lnTo>
                <a:lnTo>
                  <a:pt x="0" y="118055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1111626" y="1312388"/>
            <a:ext cx="11805542" cy="11805542"/>
          </a:xfrm>
          <a:custGeom>
            <a:avLst/>
            <a:gdLst/>
            <a:ahLst/>
            <a:cxnLst/>
            <a:rect l="l" t="t" r="r" b="b"/>
            <a:pathLst>
              <a:path w="11805542" h="11805542">
                <a:moveTo>
                  <a:pt x="0" y="0"/>
                </a:moveTo>
                <a:lnTo>
                  <a:pt x="11805542" y="0"/>
                </a:lnTo>
                <a:lnTo>
                  <a:pt x="11805542" y="11805542"/>
                </a:lnTo>
                <a:lnTo>
                  <a:pt x="0" y="1180554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3205205" y="4667812"/>
            <a:ext cx="8893252" cy="8315191"/>
          </a:xfrm>
          <a:custGeom>
            <a:avLst/>
            <a:gdLst/>
            <a:ahLst/>
            <a:cxnLst/>
            <a:rect l="l" t="t" r="r" b="b"/>
            <a:pathLst>
              <a:path w="8893252" h="8315191">
                <a:moveTo>
                  <a:pt x="0" y="0"/>
                </a:moveTo>
                <a:lnTo>
                  <a:pt x="8893252" y="0"/>
                </a:lnTo>
                <a:lnTo>
                  <a:pt x="8893252" y="8315190"/>
                </a:lnTo>
                <a:lnTo>
                  <a:pt x="0" y="831519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 rot="1365435">
            <a:off x="-3790155" y="-730855"/>
            <a:ext cx="6282382" cy="6378053"/>
          </a:xfrm>
          <a:custGeom>
            <a:avLst/>
            <a:gdLst/>
            <a:ahLst/>
            <a:cxnLst/>
            <a:rect l="l" t="t" r="r" b="b"/>
            <a:pathLst>
              <a:path w="6282382" h="6378053">
                <a:moveTo>
                  <a:pt x="0" y="0"/>
                </a:moveTo>
                <a:lnTo>
                  <a:pt x="6282382" y="0"/>
                </a:lnTo>
                <a:lnTo>
                  <a:pt x="6282382" y="6378053"/>
                </a:lnTo>
                <a:lnTo>
                  <a:pt x="0" y="637805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4013735" y="1129007"/>
            <a:ext cx="11484067" cy="16856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667"/>
              </a:lnSpc>
            </a:pPr>
            <a:r>
              <a:rPr lang="en-US" sz="9762" b="1" dirty="0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Future aspect</a:t>
            </a:r>
          </a:p>
        </p:txBody>
      </p:sp>
      <p:sp>
        <p:nvSpPr>
          <p:cNvPr id="7" name="Freeform 7"/>
          <p:cNvSpPr/>
          <p:nvPr/>
        </p:nvSpPr>
        <p:spPr>
          <a:xfrm>
            <a:off x="-104931" y="0"/>
            <a:ext cx="18288000" cy="1312388"/>
          </a:xfrm>
          <a:custGeom>
            <a:avLst/>
            <a:gdLst/>
            <a:ahLst/>
            <a:cxnLst/>
            <a:rect l="l" t="t" r="r" b="b"/>
            <a:pathLst>
              <a:path w="18288000" h="1312388">
                <a:moveTo>
                  <a:pt x="0" y="0"/>
                </a:moveTo>
                <a:lnTo>
                  <a:pt x="18288000" y="0"/>
                </a:lnTo>
                <a:lnTo>
                  <a:pt x="18288000" y="1312388"/>
                </a:lnTo>
                <a:lnTo>
                  <a:pt x="0" y="131238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t="-17505" b="-2010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0" y="8958436"/>
            <a:ext cx="18288000" cy="1328564"/>
          </a:xfrm>
          <a:custGeom>
            <a:avLst/>
            <a:gdLst/>
            <a:ahLst/>
            <a:cxnLst/>
            <a:rect l="l" t="t" r="r" b="b"/>
            <a:pathLst>
              <a:path w="18288000" h="1328564">
                <a:moveTo>
                  <a:pt x="0" y="0"/>
                </a:moveTo>
                <a:lnTo>
                  <a:pt x="18288000" y="0"/>
                </a:lnTo>
                <a:lnTo>
                  <a:pt x="18288000" y="1328564"/>
                </a:lnTo>
                <a:lnTo>
                  <a:pt x="0" y="1328564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t="-17291" b="-1921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3027855-C1F7-8CB3-A5D7-35D0ABB27FC7}"/>
              </a:ext>
            </a:extLst>
          </p:cNvPr>
          <p:cNvSpPr txBox="1"/>
          <p:nvPr/>
        </p:nvSpPr>
        <p:spPr>
          <a:xfrm>
            <a:off x="2293495" y="2814610"/>
            <a:ext cx="13715607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The future of e-waste management is expected to be shaped by technological innovation, stricter regulations, and increased awareness of environmental and health impacts. Key aspects of its future may include:</a:t>
            </a:r>
          </a:p>
          <a:p>
            <a:pPr marL="514350" indent="-514350">
              <a:buAutoNum type="arabicPeriod"/>
            </a:pPr>
            <a:r>
              <a:rPr lang="en-US" sz="2800" dirty="0">
                <a:solidFill>
                  <a:schemeClr val="bg1"/>
                </a:solidFill>
              </a:rPr>
              <a:t>Circular Economy and Recycling </a:t>
            </a:r>
            <a:r>
              <a:rPr lang="en-US" sz="2800" dirty="0" err="1">
                <a:solidFill>
                  <a:schemeClr val="bg1"/>
                </a:solidFill>
              </a:rPr>
              <a:t>Efficiency:Advanced</a:t>
            </a:r>
            <a:r>
              <a:rPr lang="en-US" sz="2800" dirty="0">
                <a:solidFill>
                  <a:schemeClr val="bg1"/>
                </a:solidFill>
              </a:rPr>
              <a:t> Recycling Technologies: Technologies like robotic disassembly, chemical recycling, and AI-driven sorting are improving the efficiency and effectiveness of recycling e-waste, allowing for higher recovery rates of valuable materials like gold, silver, rare earth metals, and </a:t>
            </a:r>
            <a:r>
              <a:rPr lang="en-US" sz="2800" dirty="0" err="1">
                <a:solidFill>
                  <a:schemeClr val="bg1"/>
                </a:solidFill>
              </a:rPr>
              <a:t>plastics.Modular</a:t>
            </a:r>
            <a:r>
              <a:rPr lang="en-US" sz="2800" dirty="0">
                <a:solidFill>
                  <a:schemeClr val="bg1"/>
                </a:solidFill>
              </a:rPr>
              <a:t> Design: Electronics could be designed with easy disassembly in mind, promoting repair, reuse, and recycling rather than disposal. Manufacturers may adopt modularity to extend the lifespan of devices, reducing waste.</a:t>
            </a:r>
          </a:p>
          <a:p>
            <a:pPr marL="514350" indent="-514350">
              <a:buAutoNum type="arabicPeriod"/>
            </a:pPr>
            <a:r>
              <a:rPr lang="en-US" sz="2800" dirty="0">
                <a:solidFill>
                  <a:schemeClr val="bg1"/>
                </a:solidFill>
              </a:rPr>
              <a:t>2. Legislation and Global </a:t>
            </a:r>
            <a:r>
              <a:rPr lang="en-US" sz="2800" dirty="0" err="1">
                <a:solidFill>
                  <a:schemeClr val="bg1"/>
                </a:solidFill>
              </a:rPr>
              <a:t>Policy:Extended</a:t>
            </a:r>
            <a:r>
              <a:rPr lang="en-US" sz="2800" dirty="0">
                <a:solidFill>
                  <a:schemeClr val="bg1"/>
                </a:solidFill>
              </a:rPr>
              <a:t> Producer Responsibility (EPR): Governments may strengthen EPR policies, holding manufacturers accountable for the entire lifecycle of their products, encouraging better design, recycling efforts, and disposal </a:t>
            </a:r>
            <a:r>
              <a:rPr lang="en-US" sz="2800" dirty="0" err="1">
                <a:solidFill>
                  <a:schemeClr val="bg1"/>
                </a:solidFill>
              </a:rPr>
              <a:t>solutions.Global</a:t>
            </a:r>
            <a:endParaRPr lang="en-IN" sz="2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354044" y="1024236"/>
            <a:ext cx="6896632" cy="6896632"/>
          </a:xfrm>
          <a:custGeom>
            <a:avLst/>
            <a:gdLst/>
            <a:ahLst/>
            <a:cxnLst/>
            <a:rect l="l" t="t" r="r" b="b"/>
            <a:pathLst>
              <a:path w="6896632" h="6896632">
                <a:moveTo>
                  <a:pt x="0" y="0"/>
                </a:moveTo>
                <a:lnTo>
                  <a:pt x="6896633" y="0"/>
                </a:lnTo>
                <a:lnTo>
                  <a:pt x="6896633" y="6896632"/>
                </a:lnTo>
                <a:lnTo>
                  <a:pt x="0" y="6896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-4831439" y="3191290"/>
            <a:ext cx="8086060" cy="8086060"/>
          </a:xfrm>
          <a:custGeom>
            <a:avLst/>
            <a:gdLst/>
            <a:ahLst/>
            <a:cxnLst/>
            <a:rect l="l" t="t" r="r" b="b"/>
            <a:pathLst>
              <a:path w="8086060" h="8086060">
                <a:moveTo>
                  <a:pt x="0" y="0"/>
                </a:moveTo>
                <a:lnTo>
                  <a:pt x="8086061" y="0"/>
                </a:lnTo>
                <a:lnTo>
                  <a:pt x="8086061" y="8086061"/>
                </a:lnTo>
                <a:lnTo>
                  <a:pt x="0" y="80860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5400000">
            <a:off x="11928816" y="449266"/>
            <a:ext cx="12718369" cy="9388469"/>
          </a:xfrm>
          <a:custGeom>
            <a:avLst/>
            <a:gdLst/>
            <a:ahLst/>
            <a:cxnLst/>
            <a:rect l="l" t="t" r="r" b="b"/>
            <a:pathLst>
              <a:path w="12718369" h="9388469">
                <a:moveTo>
                  <a:pt x="0" y="0"/>
                </a:moveTo>
                <a:lnTo>
                  <a:pt x="12718368" y="0"/>
                </a:lnTo>
                <a:lnTo>
                  <a:pt x="12718368" y="9388468"/>
                </a:lnTo>
                <a:lnTo>
                  <a:pt x="0" y="938846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-1823539" y="2903539"/>
            <a:ext cx="5366128" cy="5017329"/>
          </a:xfrm>
          <a:custGeom>
            <a:avLst/>
            <a:gdLst/>
            <a:ahLst/>
            <a:cxnLst/>
            <a:rect l="l" t="t" r="r" b="b"/>
            <a:pathLst>
              <a:path w="5366128" h="5017329">
                <a:moveTo>
                  <a:pt x="0" y="0"/>
                </a:moveTo>
                <a:lnTo>
                  <a:pt x="5366128" y="0"/>
                </a:lnTo>
                <a:lnTo>
                  <a:pt x="5366128" y="5017329"/>
                </a:lnTo>
                <a:lnTo>
                  <a:pt x="0" y="501732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4564088" y="3837827"/>
            <a:ext cx="11397725" cy="23446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118"/>
              </a:lnSpc>
            </a:pPr>
            <a:r>
              <a:rPr lang="en-US" sz="13655" b="1">
                <a:solidFill>
                  <a:srgbClr val="FFFFFF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Thank You</a:t>
            </a:r>
          </a:p>
        </p:txBody>
      </p:sp>
      <p:sp>
        <p:nvSpPr>
          <p:cNvPr id="7" name="Freeform 7"/>
          <p:cNvSpPr/>
          <p:nvPr/>
        </p:nvSpPr>
        <p:spPr>
          <a:xfrm>
            <a:off x="0" y="0"/>
            <a:ext cx="18288000" cy="1312388"/>
          </a:xfrm>
          <a:custGeom>
            <a:avLst/>
            <a:gdLst/>
            <a:ahLst/>
            <a:cxnLst/>
            <a:rect l="l" t="t" r="r" b="b"/>
            <a:pathLst>
              <a:path w="18288000" h="1312388">
                <a:moveTo>
                  <a:pt x="0" y="0"/>
                </a:moveTo>
                <a:lnTo>
                  <a:pt x="18288000" y="0"/>
                </a:lnTo>
                <a:lnTo>
                  <a:pt x="18288000" y="1312388"/>
                </a:lnTo>
                <a:lnTo>
                  <a:pt x="0" y="131238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t="-17505" b="-2010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0" y="8958436"/>
            <a:ext cx="18288000" cy="1328564"/>
          </a:xfrm>
          <a:custGeom>
            <a:avLst/>
            <a:gdLst/>
            <a:ahLst/>
            <a:cxnLst/>
            <a:rect l="l" t="t" r="r" b="b"/>
            <a:pathLst>
              <a:path w="18288000" h="1328564">
                <a:moveTo>
                  <a:pt x="0" y="0"/>
                </a:moveTo>
                <a:lnTo>
                  <a:pt x="18288000" y="0"/>
                </a:lnTo>
                <a:lnTo>
                  <a:pt x="18288000" y="1328564"/>
                </a:lnTo>
                <a:lnTo>
                  <a:pt x="0" y="1328564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t="-17291" b="-19213"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640</Words>
  <Application>Microsoft Office PowerPoint</Application>
  <PresentationFormat>Custom</PresentationFormat>
  <Paragraphs>72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Neue Machina Ultra-Bold</vt:lpstr>
      <vt:lpstr>Wingdings</vt:lpstr>
      <vt:lpstr>Montserrat Medium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Purple Futuristic Modern 3D Tech Company Business Presentation</dc:title>
  <dc:creator>OMEN</dc:creator>
  <cp:lastModifiedBy>Aditya Kumar</cp:lastModifiedBy>
  <cp:revision>2</cp:revision>
  <dcterms:created xsi:type="dcterms:W3CDTF">2006-08-16T00:00:00Z</dcterms:created>
  <dcterms:modified xsi:type="dcterms:W3CDTF">2024-09-28T01:49:11Z</dcterms:modified>
  <dc:identifier>DAGRx_fcAx8</dc:identifier>
</cp:coreProperties>
</file>

<file path=docProps/thumbnail.jpeg>
</file>